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76" r:id="rId3"/>
    <p:sldId id="277" r:id="rId4"/>
    <p:sldId id="259" r:id="rId5"/>
    <p:sldId id="273" r:id="rId6"/>
    <p:sldId id="274" r:id="rId7"/>
    <p:sldId id="275" r:id="rId8"/>
    <p:sldId id="270" r:id="rId9"/>
    <p:sldId id="267" r:id="rId10"/>
    <p:sldId id="271" r:id="rId11"/>
    <p:sldId id="257" r:id="rId12"/>
    <p:sldId id="260" r:id="rId13"/>
    <p:sldId id="261" r:id="rId14"/>
    <p:sldId id="262" r:id="rId15"/>
    <p:sldId id="263" r:id="rId16"/>
    <p:sldId id="264" r:id="rId17"/>
    <p:sldId id="266" r:id="rId1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EAEAEA"/>
    <a:srgbClr val="C0C0C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722" autoAdjust="0"/>
    <p:restoredTop sz="94660" autoAdjust="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17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828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828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3A7FCB-36B9-4E78-9423-AAC25F5B88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896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DF233-F786-4B18-A592-1CC47A35F1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28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9CEA3-14F6-4031-8FDA-54FD707923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6939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F8A2B-BA51-4430-A83A-6F80B5E75A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8517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58750"/>
            <a:ext cx="8229600" cy="597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7FC2F-0D2F-4195-B084-BE6271C432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256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D49A3-BB0E-434F-A417-3D9DCECD76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0526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CFB8-3F2C-453F-83CB-E363ABF352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7286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E3C68-D162-49BD-A58E-FF7689B12B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461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19B08-4A7E-463C-AF3A-179D53C856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97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2C4BF-4905-4FF8-8B28-ED0D569314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77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A1FF0-F145-4122-8044-77E2AC5377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057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F220E-398D-42B9-A64E-621ACF0162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3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E6D02-1EE1-40CF-99CC-4C50BDD711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296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15E6F-3612-4239-8D28-F92735D0DE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05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7960C-9418-446E-8E93-DA4A22028E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379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76185-DBBD-4F1B-A02E-F0510C0C9D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78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2056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722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5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67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2068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2069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0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1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2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3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4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5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6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7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8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9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0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1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2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3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4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5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6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7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8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9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0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1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2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3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3725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725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725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6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6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AE33152-D5C2-48CF-9F5F-80390B8A7B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8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//commons.wikimedia.org/wiki/File:Athlete_jumping_MAR_Palermo_NI2135.jpg?uselang=ru" TargetMode="Externa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6" name="Rectangle 19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latin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</a:rPr>
            </a:br>
            <a:r>
              <a:rPr lang="ru-RU" sz="4800" dirty="0" smtClean="0">
                <a:solidFill>
                  <a:srgbClr val="EAEAEA"/>
                </a:solidFill>
                <a:latin typeface="Times New Roman" pitchFamily="18" charset="0"/>
              </a:rPr>
              <a:t>ЛЁГКАЯ АТЛЕТИКА</a:t>
            </a:r>
            <a:r>
              <a:rPr lang="ru-RU" sz="4000" dirty="0" smtClean="0">
                <a:solidFill>
                  <a:srgbClr val="C0C0C0"/>
                </a:solidFill>
                <a:latin typeface="Times New Roman" pitchFamily="18" charset="0"/>
              </a:rPr>
              <a:t/>
            </a:r>
            <a:br>
              <a:rPr lang="ru-RU" sz="4000" dirty="0" smtClean="0">
                <a:solidFill>
                  <a:srgbClr val="C0C0C0"/>
                </a:solidFill>
                <a:latin typeface="Times New Roman" pitchFamily="18" charset="0"/>
              </a:rPr>
            </a:br>
            <a:endParaRPr lang="ru-RU" sz="4000" dirty="0" smtClean="0">
              <a:solidFill>
                <a:srgbClr val="C0C0C0"/>
              </a:solidFill>
              <a:latin typeface="Times New Roman" pitchFamily="18" charset="0"/>
            </a:endParaRPr>
          </a:p>
        </p:txBody>
      </p:sp>
      <p:sp>
        <p:nvSpPr>
          <p:cNvPr id="7367" name="Rectangle 19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6294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3600" dirty="0" smtClean="0">
                <a:solidFill>
                  <a:srgbClr val="EAEAEA"/>
                </a:solidFill>
                <a:latin typeface="Times New Roman" panose="02020603050405020304" pitchFamily="18" charset="0"/>
              </a:rPr>
              <a:t>ПРЫЖОК В ДЛИНУ С МЕСТА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2800" dirty="0" smtClean="0">
              <a:solidFill>
                <a:srgbClr val="EAEAEA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2800" dirty="0" smtClean="0">
              <a:solidFill>
                <a:srgbClr val="EAEAEA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12890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EAEAEA"/>
                </a:solidFill>
                <a:latin typeface="Times New Roman" pitchFamily="18" charset="0"/>
              </a:rPr>
              <a:t>Специальные упражнения для совершенствования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EAEAEA"/>
                </a:solidFill>
              </a:rPr>
              <a:t>Впрыгивание на разновысокие предметы и спрыгивание с них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 smtClean="0">
              <a:solidFill>
                <a:srgbClr val="C0C0C0"/>
              </a:solidFill>
            </a:endParaRPr>
          </a:p>
        </p:txBody>
      </p:sp>
      <p:pic>
        <p:nvPicPr>
          <p:cNvPr id="11268" name="Picture 4" descr="imagesCALHENL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0764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imagesCA2PYZ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imagesCAKSY5N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2590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imagesCA4Y4U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105400"/>
            <a:ext cx="3505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88" name="Rectangle 24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762000"/>
            <a:ext cx="8458200" cy="5368925"/>
          </a:xfrm>
        </p:spPr>
        <p:txBody>
          <a:bodyPr/>
          <a:lstStyle/>
          <a:p>
            <a:pPr eaLnBrk="1" hangingPunct="1">
              <a:defRPr/>
            </a:pPr>
            <a:endParaRPr lang="ru-RU" sz="1000" dirty="0" smtClean="0">
              <a:solidFill>
                <a:srgbClr val="EAEAEA"/>
              </a:solidFill>
              <a:latin typeface="Arial" pitchFamily="34" charset="0"/>
            </a:endParaRPr>
          </a:p>
          <a:p>
            <a:pPr eaLnBrk="1" hangingPunct="1">
              <a:defRPr/>
            </a:pPr>
            <a:r>
              <a:rPr lang="ru-RU" dirty="0" smtClean="0">
                <a:solidFill>
                  <a:srgbClr val="EAEAEA"/>
                </a:solidFill>
              </a:rPr>
              <a:t>Прыжки через разновысокие предметы</a:t>
            </a:r>
          </a:p>
        </p:txBody>
      </p:sp>
      <p:pic>
        <p:nvPicPr>
          <p:cNvPr id="12291" name="Picture 14" descr="imagesCAMGY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5" descr="imagesCAW92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205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6" descr="imagesCAXDK8Q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2895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 descr="imagesCAYC6ZX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29200"/>
            <a:ext cx="19812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 descr="imagesCAUX07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95" name="Rectangle 2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EAEAEA"/>
                </a:solidFill>
              </a:rPr>
              <a:t>Контрольное испытание (см) (девочки)</a:t>
            </a:r>
          </a:p>
        </p:txBody>
      </p:sp>
      <p:graphicFrame>
        <p:nvGraphicFramePr>
          <p:cNvPr id="149013" name="Group 533"/>
          <p:cNvGraphicFramePr>
            <a:graphicFrameLocks noGrp="1"/>
          </p:cNvGraphicFramePr>
          <p:nvPr>
            <p:ph idx="1"/>
          </p:nvPr>
        </p:nvGraphicFramePr>
        <p:xfrm>
          <a:off x="381000" y="1600200"/>
          <a:ext cx="8458200" cy="5008560"/>
        </p:xfrm>
        <a:graphic>
          <a:graphicData uri="http://schemas.openxmlformats.org/drawingml/2006/table">
            <a:tbl>
              <a:tblPr/>
              <a:tblGrid>
                <a:gridCol w="1752600"/>
                <a:gridCol w="2057400"/>
                <a:gridCol w="2205038"/>
                <a:gridCol w="2443162"/>
              </a:tblGrid>
              <a:tr h="64937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 (лет)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 уровень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уровень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 уровень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120-130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125-140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135-150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140-150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150-175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155-175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160-180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160-180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163-185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170-190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170-190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EAEAEA"/>
                </a:solidFill>
              </a:rPr>
              <a:t>Контрольное испытание (см) (мальчики)</a:t>
            </a:r>
          </a:p>
        </p:txBody>
      </p:sp>
      <p:graphicFrame>
        <p:nvGraphicFramePr>
          <p:cNvPr id="157626" name="Group 954"/>
          <p:cNvGraphicFramePr>
            <a:graphicFrameLocks noGrp="1"/>
          </p:cNvGraphicFramePr>
          <p:nvPr>
            <p:ph idx="1"/>
          </p:nvPr>
        </p:nvGraphicFramePr>
        <p:xfrm>
          <a:off x="304800" y="1524000"/>
          <a:ext cx="8610600" cy="5035550"/>
        </p:xfrm>
        <a:graphic>
          <a:graphicData uri="http://schemas.openxmlformats.org/drawingml/2006/table">
            <a:tbl>
              <a:tblPr/>
              <a:tblGrid>
                <a:gridCol w="1828800"/>
                <a:gridCol w="2133600"/>
                <a:gridCol w="2286000"/>
                <a:gridCol w="2362200"/>
              </a:tblGrid>
              <a:tr h="6763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 (лет)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 уровень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уровень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 уровень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123-135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125-145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130-150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140-160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160-180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163-180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170-190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180-195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190-205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195-210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 и ниже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205-220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 и выше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EAEAEA"/>
                </a:solidFill>
              </a:rPr>
              <a:t>Прыжки в длину в древности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500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600200"/>
            <a:ext cx="43434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700" dirty="0" smtClean="0"/>
              <a:t>        </a:t>
            </a:r>
            <a:r>
              <a:rPr lang="ru-RU" sz="2600" dirty="0" smtClean="0">
                <a:solidFill>
                  <a:srgbClr val="EAEAEA"/>
                </a:solidFill>
                <a:latin typeface="Times New Roman" pitchFamily="18" charset="0"/>
              </a:rPr>
              <a:t>Греческие атлеты прыгали в длину не с разбега, а с места – к тому же с камнями (позже с гантелями) в руках. В конце прыжка спортсмен отбрасывал камни резко назад: считалось, что это позволяет ему прыгнуть дальше. Подобная техника прыжка требовала хорошей координации.</a:t>
            </a:r>
          </a:p>
        </p:txBody>
      </p:sp>
      <p:pic>
        <p:nvPicPr>
          <p:cNvPr id="15365" name="Picture 6" descr="150px-Athlete_jumping_MAR_Palermo_NI213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EAEAEA"/>
                </a:solidFill>
                <a:latin typeface="Times New Roman" pitchFamily="18" charset="0"/>
              </a:rPr>
              <a:t>История и рекорды</a:t>
            </a:r>
          </a:p>
        </p:txBody>
      </p:sp>
      <p:sp>
        <p:nvSpPr>
          <p:cNvPr id="162830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3352800" y="1447800"/>
            <a:ext cx="5410200" cy="4572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000" smtClean="0"/>
              <a:t>    </a:t>
            </a:r>
            <a:r>
              <a:rPr lang="ru-RU" sz="2000" smtClean="0">
                <a:solidFill>
                  <a:srgbClr val="EAEAEA"/>
                </a:solidFill>
                <a:latin typeface="Times New Roman" pitchFamily="18" charset="0"/>
              </a:rPr>
              <a:t>Дмитрий Милетонович Иоселиани является обладателем 60 союзных республиканских и закавказских  рекордов по прыжкам в длину с места. Но в далеком 1930 году 17-летний грузинский юноша стал первым в СССР спортсменом, превысившим мировой рекорд. Результат, прославивший грузинского прыгуна - 3 м 48,2 см.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000" smtClean="0">
                <a:solidFill>
                  <a:srgbClr val="EAEAEA"/>
                </a:solidFill>
                <a:latin typeface="Times New Roman" pitchFamily="18" charset="0"/>
              </a:rPr>
              <a:t>     В 1945 году был назначен директором Грузинского государственного института физкультуры. С 1956 по 1983 Д. М. Иоселиани возглавлял в упомянутом институте кафедру легкой атлетики. 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57200" y="1600200"/>
            <a:ext cx="1006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965325" y="3384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pic>
        <p:nvPicPr>
          <p:cNvPr id="16390" name="Picture 15" descr="Дмитрий Иоселиани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524000"/>
            <a:ext cx="2895600" cy="358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16"/>
          <p:cNvSpPr>
            <a:spLocks noChangeArrowheads="1"/>
          </p:cNvSpPr>
          <p:nvPr/>
        </p:nvSpPr>
        <p:spPr bwMode="auto">
          <a:xfrm>
            <a:off x="457200" y="5257800"/>
            <a:ext cx="260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>
                <a:solidFill>
                  <a:srgbClr val="EAEAEA"/>
                </a:solidFill>
              </a:rPr>
              <a:t>Дмитрий Иоселиани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>
                <a:solidFill>
                  <a:srgbClr val="EAEAEA"/>
                </a:solidFill>
              </a:rPr>
              <a:t>(1913-1989)</a:t>
            </a:r>
            <a:r>
              <a:rPr lang="ru-RU" altLang="ru-RU" sz="2000">
                <a:solidFill>
                  <a:srgbClr val="B2B2B2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10604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rgbClr val="EAEAEA"/>
                </a:solidFill>
                <a:latin typeface="Times New Roman" pitchFamily="18" charset="0"/>
              </a:rPr>
              <a:t>Результаты спортсменов в прыжках в длину c места на Олимпийских Играх.</a:t>
            </a:r>
          </a:p>
        </p:txBody>
      </p:sp>
      <p:graphicFrame>
        <p:nvGraphicFramePr>
          <p:cNvPr id="167616" name="Group 704"/>
          <p:cNvGraphicFramePr>
            <a:graphicFrameLocks noGrp="1"/>
          </p:cNvGraphicFramePr>
          <p:nvPr>
            <p:ph idx="1"/>
          </p:nvPr>
        </p:nvGraphicFramePr>
        <p:xfrm>
          <a:off x="457200" y="1295400"/>
          <a:ext cx="8305800" cy="5181600"/>
        </p:xfrm>
        <a:graphic>
          <a:graphicData uri="http://schemas.openxmlformats.org/drawingml/2006/table">
            <a:tbl>
              <a:tblPr/>
              <a:tblGrid>
                <a:gridCol w="1250950"/>
                <a:gridCol w="2730500"/>
                <a:gridCol w="2390775"/>
                <a:gridCol w="1933575"/>
              </a:tblGrid>
              <a:tr h="282575"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– 1900г. ФРАНЦИЯ (ПАРИЖ)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СПОРТСМЕН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Ewry Ray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Baxter Irving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3.135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Torcheboeuf Emile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3.03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Франция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 - 1904г. США (СЕНТ-ЛУИС)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Ewry Ray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3.476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King Charles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Biller John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 - 1908г ВЕЛИКОБРИТАНИЯ (ЛОНДОН)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Ewry Ray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3.335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Tsikitiras Konstantin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Греция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Sheridan Martin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3.225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 - 1912г ШВЕЦИЯ (СТОКГОЛЬМ)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Tsikitiras Konstantin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Греция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Adams Platt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Adams Benjamin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752600"/>
            <a:ext cx="8229600" cy="1258888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>
                <a:solidFill>
                  <a:srgbClr val="EAEAEA"/>
                </a:solidFill>
                <a:latin typeface="Times New Roman" pitchFamily="18" charset="0"/>
              </a:rPr>
              <a:t>Задание для самостоятельной работы: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5900" y="3733800"/>
            <a:ext cx="632460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Выполнить тест:  </a:t>
            </a:r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https://videouroki.net/tests/866375153/</a:t>
            </a:r>
            <a:r>
              <a:rPr lang="ru-RU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527050"/>
          </a:xfrm>
        </p:spPr>
        <p:txBody>
          <a:bodyPr/>
          <a:lstStyle/>
          <a:p>
            <a:r>
              <a:rPr lang="ru-RU" dirty="0" smtClean="0"/>
              <a:t>Выполни разминку </a:t>
            </a:r>
            <a:endParaRPr lang="ru-RU" dirty="0"/>
          </a:p>
        </p:txBody>
      </p:sp>
      <p:pic>
        <p:nvPicPr>
          <p:cNvPr id="4" name="C185CB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442" r="12441"/>
          <a:stretch/>
        </p:blipFill>
        <p:spPr>
          <a:xfrm>
            <a:off x="578101" y="685800"/>
            <a:ext cx="8088307" cy="6011466"/>
          </a:xfrm>
        </p:spPr>
      </p:pic>
    </p:spTree>
    <p:extLst>
      <p:ext uri="{BB962C8B-B14F-4D97-AF65-F5344CB8AC3E}">
        <p14:creationId xmlns:p14="http://schemas.microsoft.com/office/powerpoint/2010/main" val="115584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6" name="Rectangle 19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latin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</a:rPr>
            </a:br>
            <a:r>
              <a:rPr lang="ru-RU" sz="4800" dirty="0" smtClean="0">
                <a:solidFill>
                  <a:srgbClr val="EAEAEA"/>
                </a:solidFill>
                <a:latin typeface="Times New Roman" pitchFamily="18" charset="0"/>
              </a:rPr>
              <a:t>ЛЁГКАЯ АТЛЕТИКА</a:t>
            </a:r>
            <a:r>
              <a:rPr lang="ru-RU" sz="4000" dirty="0" smtClean="0">
                <a:solidFill>
                  <a:srgbClr val="C0C0C0"/>
                </a:solidFill>
                <a:latin typeface="Times New Roman" pitchFamily="18" charset="0"/>
              </a:rPr>
              <a:t/>
            </a:r>
            <a:br>
              <a:rPr lang="ru-RU" sz="4000" dirty="0" smtClean="0">
                <a:solidFill>
                  <a:srgbClr val="C0C0C0"/>
                </a:solidFill>
                <a:latin typeface="Times New Roman" pitchFamily="18" charset="0"/>
              </a:rPr>
            </a:br>
            <a:endParaRPr lang="ru-RU" sz="4000" dirty="0" smtClean="0">
              <a:solidFill>
                <a:srgbClr val="C0C0C0"/>
              </a:solidFill>
              <a:latin typeface="Times New Roman" pitchFamily="18" charset="0"/>
            </a:endParaRPr>
          </a:p>
        </p:txBody>
      </p:sp>
      <p:sp>
        <p:nvSpPr>
          <p:cNvPr id="7367" name="Rectangle 19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629400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3600" dirty="0" smtClean="0">
                <a:solidFill>
                  <a:srgbClr val="EAEAEA"/>
                </a:solidFill>
                <a:latin typeface="Times New Roman" panose="02020603050405020304" pitchFamily="18" charset="0"/>
              </a:rPr>
              <a:t>ПРЫЖОК В ДЛИНУ С МЕСТА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2800" dirty="0" smtClean="0">
              <a:solidFill>
                <a:srgbClr val="EAEAEA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2800" dirty="0" smtClean="0">
              <a:solidFill>
                <a:srgbClr val="EAEAEA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EAEAEA"/>
                </a:solidFill>
              </a:rPr>
              <a:t>Фазы прыжка в длину с места</a:t>
            </a:r>
          </a:p>
        </p:txBody>
      </p:sp>
      <p:sp>
        <p:nvSpPr>
          <p:cNvPr id="145417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>
                <a:solidFill>
                  <a:srgbClr val="EAEAEA"/>
                </a:solidFill>
                <a:latin typeface="Times New Roman" pitchFamily="18" charset="0"/>
              </a:rPr>
              <a:t>1. Подготовка к отталкиванию</a:t>
            </a:r>
          </a:p>
        </p:txBody>
      </p:sp>
      <p:pic>
        <p:nvPicPr>
          <p:cNvPr id="5124" name="Picture 14" descr="051bcf543bcfcb42f09c0748bb3517d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6934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/>
          </p:nvPr>
        </p:nvSpPr>
        <p:spPr>
          <a:xfrm>
            <a:off x="457200" y="609600"/>
            <a:ext cx="8229600" cy="55213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>
                <a:solidFill>
                  <a:srgbClr val="EAEAEA"/>
                </a:solidFill>
              </a:rPr>
              <a:t>2. Отталкивание</a:t>
            </a:r>
          </a:p>
        </p:txBody>
      </p:sp>
      <p:pic>
        <p:nvPicPr>
          <p:cNvPr id="6147" name="Picture 5" descr="bf797f8ef56e2f4b3dadc2af3abe614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762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Grp="1" noChangeArrowheads="1"/>
          </p:cNvSpPr>
          <p:nvPr>
            <p:ph/>
          </p:nvPr>
        </p:nvSpPr>
        <p:spPr>
          <a:xfrm>
            <a:off x="457200" y="609600"/>
            <a:ext cx="8229600" cy="5362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>
                <a:solidFill>
                  <a:srgbClr val="EAEAEA"/>
                </a:solidFill>
              </a:rPr>
              <a:t>3. Полёт</a:t>
            </a:r>
          </a:p>
        </p:txBody>
      </p:sp>
      <p:pic>
        <p:nvPicPr>
          <p:cNvPr id="7171" name="Picture 5" descr="d749055be921d99278babbca7aa0ede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762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/>
          </p:nvPr>
        </p:nvSpPr>
        <p:spPr>
          <a:xfrm>
            <a:off x="457200" y="609600"/>
            <a:ext cx="8229600" cy="5362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>
                <a:solidFill>
                  <a:srgbClr val="EAEAEA"/>
                </a:solidFill>
              </a:rPr>
              <a:t>4. Приземление</a:t>
            </a:r>
          </a:p>
        </p:txBody>
      </p:sp>
      <p:pic>
        <p:nvPicPr>
          <p:cNvPr id="8195" name="Picture 5" descr="69c5686eee961167db9d89760f783e4f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769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EAEAEA"/>
                </a:solidFill>
              </a:rPr>
              <a:t>Техника прыжка в длину с места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82296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     </a:t>
            </a:r>
            <a:r>
              <a:rPr lang="ru-RU" sz="2200" dirty="0" smtClean="0">
                <a:solidFill>
                  <a:srgbClr val="EAEAEA"/>
                </a:solidFill>
                <a:latin typeface="Times New Roman" pitchFamily="18" charset="0"/>
              </a:rPr>
              <a:t>Исходное положение перед прыжком – «старт пловца» (ноги полусогнуты, туловище наклонено вперёд, руки отведены назад в стороны). Отталкивание производится обеими ногами до полного их выпрямления в коленных суставах с одновременным выносом рук вперёд и вверх. В полёте ноги сгибаются в коленях и выносятся вперёд. Во время приземления выполняется приседание, руки выносятся вперёд и в стороны, обеспечивая таким образом мягкое и устойчивое приземление. </a:t>
            </a:r>
          </a:p>
        </p:txBody>
      </p:sp>
      <p:pic>
        <p:nvPicPr>
          <p:cNvPr id="9220" name="Picture 8" descr="imagesCA6W7ZK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733800"/>
            <a:ext cx="6096000" cy="2819400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EAEAEA"/>
                </a:solidFill>
              </a:rPr>
              <a:t>Ошибки в технике прыжка в длину с места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В</a:t>
            </a:r>
            <a:r>
              <a:rPr lang="ru-RU" sz="2800" dirty="0" smtClean="0">
                <a:solidFill>
                  <a:srgbClr val="EAEAEA"/>
                </a:solidFill>
              </a:rPr>
              <a:t> </a:t>
            </a: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исходном</a:t>
            </a:r>
            <a:r>
              <a:rPr lang="ru-RU" sz="2800" dirty="0" smtClean="0">
                <a:solidFill>
                  <a:srgbClr val="EAEAEA"/>
                </a:solidFill>
              </a:rPr>
              <a:t> </a:t>
            </a: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положении прыгун находится в глубоком приседе</a:t>
            </a:r>
            <a:r>
              <a:rPr lang="ru-RU" sz="2800" dirty="0" smtClean="0">
                <a:solidFill>
                  <a:srgbClr val="EAEAEA"/>
                </a:solidFill>
              </a:rPr>
              <a:t>, руки подняты слишком высоко.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EAEAEA"/>
                </a:solidFill>
              </a:rPr>
              <a:t>При отталкивании </a:t>
            </a: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прыгун отклоняется от заданной траектории</a:t>
            </a:r>
            <a:r>
              <a:rPr lang="ru-RU" sz="2800" dirty="0" smtClean="0">
                <a:solidFill>
                  <a:srgbClr val="EAEAEA"/>
                </a:solidFill>
              </a:rPr>
              <a:t> </a:t>
            </a: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сильно </a:t>
            </a:r>
            <a:r>
              <a:rPr lang="ru-RU" sz="2800" dirty="0" smtClean="0">
                <a:solidFill>
                  <a:srgbClr val="EAEAEA"/>
                </a:solidFill>
              </a:rPr>
              <a:t>вперёд</a:t>
            </a: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 либо вверх.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Толчок выполняется одной ногой</a:t>
            </a:r>
            <a:r>
              <a:rPr lang="ru-RU" sz="2800" dirty="0" smtClean="0">
                <a:solidFill>
                  <a:srgbClr val="EAEAEA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EAEAEA"/>
                </a:solidFill>
              </a:rPr>
              <a:t>В полёте ноги не сгибаются и не подтягиваются к груди.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EAEAEA"/>
                </a:solidFill>
              </a:rPr>
              <a:t>При приземлении </a:t>
            </a: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вперёд выносятся ноги.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Прыгун приземляется</a:t>
            </a:r>
            <a:r>
              <a:rPr lang="ru-RU" sz="2800" dirty="0" smtClean="0">
                <a:solidFill>
                  <a:srgbClr val="EAEAEA"/>
                </a:solidFill>
              </a:rPr>
              <a:t> н</a:t>
            </a:r>
            <a:r>
              <a:rPr lang="ru-RU" sz="2800" dirty="0" smtClean="0">
                <a:solidFill>
                  <a:srgbClr val="EAEAEA"/>
                </a:solidFill>
                <a:latin typeface="Arial" pitchFamily="34" charset="0"/>
              </a:rPr>
              <a:t>а носки</a:t>
            </a:r>
            <a:r>
              <a:rPr lang="ru-RU" sz="2800" dirty="0" smtClean="0">
                <a:solidFill>
                  <a:srgbClr val="EAEAEA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ревнование">
  <a:themeElements>
    <a:clrScheme name="Соревнование 14">
      <a:dk1>
        <a:srgbClr val="5C1F00"/>
      </a:dk1>
      <a:lt1>
        <a:srgbClr val="969696"/>
      </a:lt1>
      <a:dk2>
        <a:srgbClr val="FF0000"/>
      </a:dk2>
      <a:lt2>
        <a:srgbClr val="969696"/>
      </a:lt2>
      <a:accent1>
        <a:srgbClr val="FF3300"/>
      </a:accent1>
      <a:accent2>
        <a:srgbClr val="B86D52"/>
      </a:accent2>
      <a:accent3>
        <a:srgbClr val="FFAAAA"/>
      </a:accent3>
      <a:accent4>
        <a:srgbClr val="7F7F7F"/>
      </a:accent4>
      <a:accent5>
        <a:srgbClr val="FFADAA"/>
      </a:accent5>
      <a:accent6>
        <a:srgbClr val="A66249"/>
      </a:accent6>
      <a:hlink>
        <a:srgbClr val="FF9900"/>
      </a:hlink>
      <a:folHlink>
        <a:srgbClr val="FFCC66"/>
      </a:folHlink>
    </a:clrScheme>
    <a:fontScheme name="Соревнование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ревнование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ревнование 9">
        <a:dk1>
          <a:srgbClr val="5C1F00"/>
        </a:dk1>
        <a:lt1>
          <a:srgbClr val="FFFFFF"/>
        </a:lt1>
        <a:dk2>
          <a:srgbClr val="66FFFF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B8FFFF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10">
        <a:dk1>
          <a:srgbClr val="333300"/>
        </a:dk1>
        <a:lt1>
          <a:srgbClr val="66FFFF"/>
        </a:lt1>
        <a:dk2>
          <a:srgbClr val="FFF9BB"/>
        </a:dk2>
        <a:lt2>
          <a:srgbClr val="5C1F00"/>
        </a:lt2>
        <a:accent1>
          <a:srgbClr val="FF3300"/>
        </a:accent1>
        <a:accent2>
          <a:srgbClr val="B86D52"/>
        </a:accent2>
        <a:accent3>
          <a:srgbClr val="B8FFFF"/>
        </a:accent3>
        <a:accent4>
          <a:srgbClr val="2A2A00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ревнование 11">
        <a:dk1>
          <a:srgbClr val="333300"/>
        </a:dk1>
        <a:lt1>
          <a:srgbClr val="66FFFF"/>
        </a:lt1>
        <a:dk2>
          <a:srgbClr val="333300"/>
        </a:dk2>
        <a:lt2>
          <a:srgbClr val="5C1F00"/>
        </a:lt2>
        <a:accent1>
          <a:srgbClr val="FF3300"/>
        </a:accent1>
        <a:accent2>
          <a:srgbClr val="B86D52"/>
        </a:accent2>
        <a:accent3>
          <a:srgbClr val="B8FFFF"/>
        </a:accent3>
        <a:accent4>
          <a:srgbClr val="2A2A00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ревнование 12">
        <a:dk1>
          <a:srgbClr val="333300"/>
        </a:dk1>
        <a:lt1>
          <a:srgbClr val="FF0000"/>
        </a:lt1>
        <a:dk2>
          <a:srgbClr val="333300"/>
        </a:dk2>
        <a:lt2>
          <a:srgbClr val="5C1F00"/>
        </a:lt2>
        <a:accent1>
          <a:srgbClr val="FF3300"/>
        </a:accent1>
        <a:accent2>
          <a:srgbClr val="B86D52"/>
        </a:accent2>
        <a:accent3>
          <a:srgbClr val="FFAAAA"/>
        </a:accent3>
        <a:accent4>
          <a:srgbClr val="2A2A00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ревнование 13">
        <a:dk1>
          <a:srgbClr val="333300"/>
        </a:dk1>
        <a:lt1>
          <a:srgbClr val="FF0000"/>
        </a:lt1>
        <a:dk2>
          <a:srgbClr val="969696"/>
        </a:dk2>
        <a:lt2>
          <a:srgbClr val="5C1F00"/>
        </a:lt2>
        <a:accent1>
          <a:srgbClr val="FF3300"/>
        </a:accent1>
        <a:accent2>
          <a:srgbClr val="B86D52"/>
        </a:accent2>
        <a:accent3>
          <a:srgbClr val="FFAAAA"/>
        </a:accent3>
        <a:accent4>
          <a:srgbClr val="2A2A00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ревнование 14">
        <a:dk1>
          <a:srgbClr val="5C1F00"/>
        </a:dk1>
        <a:lt1>
          <a:srgbClr val="969696"/>
        </a:lt1>
        <a:dk2>
          <a:srgbClr val="FF0000"/>
        </a:dk2>
        <a:lt2>
          <a:srgbClr val="969696"/>
        </a:lt2>
        <a:accent1>
          <a:srgbClr val="FF3300"/>
        </a:accent1>
        <a:accent2>
          <a:srgbClr val="B86D52"/>
        </a:accent2>
        <a:accent3>
          <a:srgbClr val="FFAAAA"/>
        </a:accent3>
        <a:accent4>
          <a:srgbClr val="7F7F7F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ревнование 15">
        <a:dk1>
          <a:srgbClr val="5C1F00"/>
        </a:dk1>
        <a:lt1>
          <a:srgbClr val="B2B2B2"/>
        </a:lt1>
        <a:dk2>
          <a:srgbClr val="FF0000"/>
        </a:dk2>
        <a:lt2>
          <a:srgbClr val="969696"/>
        </a:lt2>
        <a:accent1>
          <a:srgbClr val="FF3300"/>
        </a:accent1>
        <a:accent2>
          <a:srgbClr val="B86D52"/>
        </a:accent2>
        <a:accent3>
          <a:srgbClr val="FFAAAA"/>
        </a:accent3>
        <a:accent4>
          <a:srgbClr val="979797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3395</TotalTime>
  <Words>661</Words>
  <Application>Microsoft Office PowerPoint</Application>
  <PresentationFormat>Экран (4:3)</PresentationFormat>
  <Paragraphs>187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Verdana</vt:lpstr>
      <vt:lpstr>Wingdings</vt:lpstr>
      <vt:lpstr>Соревнование</vt:lpstr>
      <vt:lpstr> ЛЁГКАЯ АТЛЕТИКА </vt:lpstr>
      <vt:lpstr>Выполни разминку </vt:lpstr>
      <vt:lpstr> ЛЁГКАЯ АТЛЕТИКА </vt:lpstr>
      <vt:lpstr>Фазы прыжка в длину с места</vt:lpstr>
      <vt:lpstr>Презентация PowerPoint</vt:lpstr>
      <vt:lpstr>Презентация PowerPoint</vt:lpstr>
      <vt:lpstr>Презентация PowerPoint</vt:lpstr>
      <vt:lpstr>Техника прыжка в длину с места</vt:lpstr>
      <vt:lpstr>Ошибки в технике прыжка в длину с места</vt:lpstr>
      <vt:lpstr>Специальные упражнения для совершенствования</vt:lpstr>
      <vt:lpstr>Презентация PowerPoint</vt:lpstr>
      <vt:lpstr>Контрольное испытание (см) (девочки)</vt:lpstr>
      <vt:lpstr>Контрольное испытание (см) (мальчики)</vt:lpstr>
      <vt:lpstr>Прыжки в длину в древности</vt:lpstr>
      <vt:lpstr>История и рекорды</vt:lpstr>
      <vt:lpstr>Результаты спортсменов в прыжках в длину c места на Олимпийских Играх.</vt:lpstr>
      <vt:lpstr>Задание для самостоятельной работы: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Лёгкая атлетика</dc:title>
  <dc:creator>user</dc:creator>
  <cp:lastModifiedBy>Елена Генадьевна Паршева</cp:lastModifiedBy>
  <cp:revision>24</cp:revision>
  <cp:lastPrinted>1601-01-01T00:00:00Z</cp:lastPrinted>
  <dcterms:created xsi:type="dcterms:W3CDTF">2014-01-07T11:00:33Z</dcterms:created>
  <dcterms:modified xsi:type="dcterms:W3CDTF">2020-03-27T08:07:02Z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